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64" r:id="rId21"/>
    <p:sldId id="265" r:id="rId22"/>
    <p:sldId id="266" r:id="rId23"/>
    <p:sldId id="267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Честь</a:t>
            </a:r>
            <a:r>
              <a:rPr lang="ru-RU" baseline="0" dirty="0" smtClean="0"/>
              <a:t> – это…</a:t>
            </a:r>
            <a:endParaRPr lang="ru-RU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ГОЛОС</c:v>
                </c:pt>
              </c:strCache>
            </c:strRef>
          </c:tx>
          <c:dLbls>
            <c:dLbl>
              <c:idx val="0"/>
              <c:layout>
                <c:manualLayout>
                  <c:x val="-4.6215794206279782E-2"/>
                  <c:y val="-6.1511121834429923E-2"/>
                </c:manualLayout>
              </c:layout>
              <c:showVal val="1"/>
            </c:dLbl>
            <c:dLbl>
              <c:idx val="1"/>
              <c:layout>
                <c:manualLayout>
                  <c:x val="9.9511519393409246E-3"/>
                  <c:y val="2.1299339234399242E-4"/>
                </c:manualLayout>
              </c:layout>
              <c:showVal val="1"/>
            </c:dLbl>
            <c:dLbl>
              <c:idx val="2"/>
              <c:layout>
                <c:manualLayout>
                  <c:x val="1.3490023816467394E-2"/>
                  <c:y val="-0.14822815569375086"/>
                </c:manualLayout>
              </c:layout>
              <c:showVal val="1"/>
            </c:dLbl>
            <c:dLbl>
              <c:idx val="4"/>
              <c:layout>
                <c:manualLayout>
                  <c:x val="4.7374416739574238E-2"/>
                  <c:y val="1.25787622609292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Любовь к Родине</c:v>
                </c:pt>
                <c:pt idx="1">
                  <c:v>Долг</c:v>
                </c:pt>
                <c:pt idx="2">
                  <c:v>Честен с окружающими</c:v>
                </c:pt>
                <c:pt idx="3">
                  <c:v>Отвага</c:v>
                </c:pt>
                <c:pt idx="4">
                  <c:v>Достоинство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0.39000000000000012</c:v>
                </c:pt>
                <c:pt idx="1">
                  <c:v>0.22000000000000006</c:v>
                </c:pt>
                <c:pt idx="2">
                  <c:v>0.17</c:v>
                </c:pt>
                <c:pt idx="3">
                  <c:v>6.0000000000000019E-2</c:v>
                </c:pt>
                <c:pt idx="4">
                  <c:v>0.11000000000000003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792602313599684"/>
          <c:y val="0.14414151068877726"/>
          <c:w val="0.28590113735783046"/>
          <c:h val="0.852565708682485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ГОЛОС</c:v>
                </c:pt>
              </c:strCache>
            </c:strRef>
          </c:tx>
          <c:dLbls>
            <c:dLbl>
              <c:idx val="0"/>
              <c:layout/>
              <c:dLblPos val="outEnd"/>
              <c:showVal val="1"/>
            </c:dLbl>
            <c:dLbl>
              <c:idx val="1"/>
              <c:layout/>
              <c:dLblPos val="outEnd"/>
              <c:showVal val="1"/>
            </c:dLbl>
            <c:dLbl>
              <c:idx val="2"/>
              <c:layout>
                <c:manualLayout>
                  <c:x val="-5.0925925925925923E-2"/>
                  <c:y val="-6.7344798741129516E-2"/>
                </c:manualLayout>
              </c:layout>
              <c:dLblPos val="inEnd"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Иногда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0.33000000000000013</c:v>
                </c:pt>
                <c:pt idx="1">
                  <c:v>0.33000000000000013</c:v>
                </c:pt>
                <c:pt idx="2">
                  <c:v>0.33000000000000013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ЛОЖЬ</c:v>
                </c:pt>
                <c:pt idx="1">
                  <c:v>Ненависть </c:v>
                </c:pt>
                <c:pt idx="2">
                  <c:v>Предательство</c:v>
                </c:pt>
                <c:pt idx="3">
                  <c:v>Бесчестие</c:v>
                </c:pt>
                <c:pt idx="4">
                  <c:v>Зло</c:v>
                </c:pt>
                <c:pt idx="5">
                  <c:v>Корысть</c:v>
                </c:pt>
                <c:pt idx="6">
                  <c:v>Трусость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0.39000000000000012</c:v>
                </c:pt>
                <c:pt idx="1">
                  <c:v>6.0000000000000019E-2</c:v>
                </c:pt>
                <c:pt idx="2">
                  <c:v>0.33000000000000013</c:v>
                </c:pt>
                <c:pt idx="3">
                  <c:v>0.11</c:v>
                </c:pt>
                <c:pt idx="4">
                  <c:v>6.0000000000000019E-2</c:v>
                </c:pt>
                <c:pt idx="5">
                  <c:v>6.0000000000000019E-2</c:v>
                </c:pt>
                <c:pt idx="6">
                  <c:v>0.11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Pos val="outEnd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Патриот</c:v>
                </c:pt>
                <c:pt idx="1">
                  <c:v>Солдат, офицер</c:v>
                </c:pt>
                <c:pt idx="2">
                  <c:v>Полицейский</c:v>
                </c:pt>
                <c:pt idx="3">
                  <c:v>Человек, который не очень богат, живёт честно</c:v>
                </c:pt>
                <c:pt idx="4">
                  <c:v>Герой</c:v>
                </c:pt>
                <c:pt idx="5">
                  <c:v>Юрий Гагарин</c:v>
                </c:pt>
                <c:pt idx="6">
                  <c:v>Семья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0.11</c:v>
                </c:pt>
                <c:pt idx="1">
                  <c:v>0.33000000000000013</c:v>
                </c:pt>
                <c:pt idx="2">
                  <c:v>6.0000000000000019E-2</c:v>
                </c:pt>
                <c:pt idx="3">
                  <c:v>6.0000000000000019E-2</c:v>
                </c:pt>
                <c:pt idx="4">
                  <c:v>0.17</c:v>
                </c:pt>
                <c:pt idx="5">
                  <c:v>6.0000000000000019E-2</c:v>
                </c:pt>
                <c:pt idx="6">
                  <c:v>0.11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22469310464581"/>
          <c:y val="0"/>
          <c:w val="0.33751598294092883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131FF5-3802-4DC7-BD67-196FE77D0725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BBE094-DF3A-41DC-96CA-FEB4885339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contents.nsf/dahl_proverbs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ashol.org/search.html?searchword=%D0%B6%D0%B5%D0%BD.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 </a:t>
            </a:r>
            <a:br>
              <a:rPr lang="ru-RU" sz="2700" dirty="0" smtClean="0"/>
            </a:br>
            <a:r>
              <a:rPr lang="ru-RU" sz="2700" dirty="0" smtClean="0"/>
              <a:t>Энциклопедия  СЛОВА "ЧЕСТЬ</a:t>
            </a:r>
            <a:r>
              <a:rPr lang="ru-RU" dirty="0" smtClean="0"/>
              <a:t>"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3611607"/>
            <a:ext cx="3094112" cy="1199704"/>
          </a:xfrm>
        </p:spPr>
        <p:txBody>
          <a:bodyPr>
            <a:normAutofit fontScale="92500" lnSpcReduction="20000"/>
          </a:bodyPr>
          <a:lstStyle/>
          <a:p>
            <a:r>
              <a:rPr lang="ru-RU" sz="2100" b="1" dirty="0" smtClean="0"/>
              <a:t>Работу выполнила:</a:t>
            </a:r>
            <a:endParaRPr lang="ru-RU" sz="2100" dirty="0" smtClean="0"/>
          </a:p>
          <a:p>
            <a:r>
              <a:rPr lang="ru-RU" sz="2100" dirty="0" smtClean="0"/>
              <a:t>                                                                                     Степаненко Юлия, </a:t>
            </a:r>
            <a:endParaRPr lang="en-US" sz="2100" dirty="0" smtClean="0"/>
          </a:p>
          <a:p>
            <a:r>
              <a:rPr lang="ru-RU" sz="2100" dirty="0" smtClean="0"/>
              <a:t>6 класс</a:t>
            </a:r>
          </a:p>
          <a:p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187401"/>
            <a:ext cx="8280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 научно-исследовательских работ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МКОУ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Корчинская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СОШ  имени Героя  Советского  Союза  И. М.  Ладушкина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 Почёт, уважение || Знаки внимания, уважения, почтения, оказываемые кому-нибудь</a:t>
            </a:r>
          </a:p>
          <a:p>
            <a:r>
              <a:rPr lang="ru-RU" dirty="0" smtClean="0"/>
              <a:t> 2. Устар. Высокое звание, должность, чин; почесть.</a:t>
            </a:r>
          </a:p>
          <a:p>
            <a:r>
              <a:rPr lang="ru-RU" dirty="0" smtClean="0"/>
              <a:t>3. То, что даёт право на почёт, уважение, признание. </a:t>
            </a:r>
          </a:p>
          <a:p>
            <a:r>
              <a:rPr lang="ru-RU" dirty="0" smtClean="0"/>
              <a:t>4. Совокупность высших морально-  этических принципов личности</a:t>
            </a:r>
          </a:p>
          <a:p>
            <a:pPr>
              <a:buNone/>
            </a:pPr>
            <a:r>
              <a:rPr lang="ru-RU" dirty="0" smtClean="0"/>
              <a:t> || Достоинство гражданское, сословное, профессиональное</a:t>
            </a:r>
          </a:p>
          <a:p>
            <a:pPr>
              <a:buNone/>
            </a:pPr>
            <a:r>
              <a:rPr lang="ru-RU" dirty="0" smtClean="0"/>
              <a:t> || Хорошая, незапятнанная репутация, доброе имя</a:t>
            </a:r>
          </a:p>
          <a:p>
            <a:pPr>
              <a:buNone/>
            </a:pPr>
            <a:r>
              <a:rPr lang="ru-RU" dirty="0" smtClean="0"/>
              <a:t>|| Целомудрие, непорочность. </a:t>
            </a:r>
          </a:p>
          <a:p>
            <a:r>
              <a:rPr lang="ru-RU" dirty="0" smtClean="0"/>
              <a:t>5. в знач. сказ. или в качестве приложения. Тот, кто (или то, что) является гордостью какого-нибудь места, среды и т.п.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Словарь современного русского литературного языка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5786453"/>
            <a:ext cx="628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sz="2000" b="1" dirty="0" smtClean="0"/>
              <a:t>Во </a:t>
            </a:r>
            <a:r>
              <a:rPr lang="ru-RU" sz="2000" b="1" dirty="0" smtClean="0"/>
              <a:t>всех представленных словарях отражено значение ‘</a:t>
            </a:r>
            <a:r>
              <a:rPr lang="ru-RU" sz="2000" b="1" i="1" dirty="0" smtClean="0"/>
              <a:t>почтение, уважение’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dirty="0" smtClean="0"/>
              <a:t>существительные</a:t>
            </a:r>
            <a:r>
              <a:rPr lang="ru-RU" sz="2400" dirty="0" smtClean="0"/>
              <a:t>: </a:t>
            </a:r>
            <a:r>
              <a:rPr lang="ru-RU" sz="2400" dirty="0" err="1" smtClean="0"/>
              <a:t>честн</a:t>
            </a:r>
            <a:r>
              <a:rPr lang="ru-RU" sz="2400" dirty="0" smtClean="0"/>
              <a:t>- </a:t>
            </a:r>
            <a:r>
              <a:rPr lang="ru-RU" sz="2400" b="1" dirty="0" smtClean="0"/>
              <a:t>ость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чествова</a:t>
            </a:r>
            <a:r>
              <a:rPr lang="ru-RU" sz="2400" dirty="0" smtClean="0"/>
              <a:t> – </a:t>
            </a:r>
            <a:r>
              <a:rPr lang="ru-RU" sz="2400" b="1" dirty="0" smtClean="0"/>
              <a:t>ни</a:t>
            </a:r>
            <a:r>
              <a:rPr lang="ru-RU" sz="2400" dirty="0" smtClean="0"/>
              <a:t> [ </a:t>
            </a:r>
            <a:r>
              <a:rPr lang="en-US" sz="2400" b="1" dirty="0" smtClean="0"/>
              <a:t>j</a:t>
            </a:r>
            <a:r>
              <a:rPr lang="ru-RU" sz="2400" dirty="0" smtClean="0"/>
              <a:t> - э]</a:t>
            </a:r>
          </a:p>
          <a:p>
            <a:r>
              <a:rPr lang="ru-RU" sz="2400" b="1" dirty="0" smtClean="0"/>
              <a:t>прилагательные</a:t>
            </a:r>
            <a:r>
              <a:rPr lang="ru-RU" sz="2400" dirty="0" smtClean="0"/>
              <a:t>: </a:t>
            </a:r>
            <a:r>
              <a:rPr lang="ru-RU" sz="2400" dirty="0" err="1" smtClean="0"/>
              <a:t>чест</a:t>
            </a:r>
            <a:r>
              <a:rPr lang="ru-RU" sz="2400" dirty="0" smtClean="0"/>
              <a:t>- 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(</a:t>
            </a:r>
            <a:r>
              <a:rPr lang="ru-RU" sz="2400" dirty="0" err="1" smtClean="0"/>
              <a:t>ый</a:t>
            </a:r>
            <a:r>
              <a:rPr lang="ru-RU" sz="2400" dirty="0" smtClean="0"/>
              <a:t>), </a:t>
            </a:r>
            <a:r>
              <a:rPr lang="ru-RU" sz="2400" b="1" dirty="0" smtClean="0"/>
              <a:t>бес</a:t>
            </a:r>
            <a:r>
              <a:rPr lang="ru-RU" sz="2400" dirty="0" smtClean="0"/>
              <a:t>- </a:t>
            </a:r>
            <a:r>
              <a:rPr lang="ru-RU" sz="2400" dirty="0" err="1" smtClean="0"/>
              <a:t>чест</a:t>
            </a:r>
            <a:r>
              <a:rPr lang="ru-RU" sz="2400" dirty="0" smtClean="0"/>
              <a:t> –</a:t>
            </a:r>
            <a:r>
              <a:rPr lang="ru-RU" sz="2400" b="1" dirty="0" err="1" smtClean="0"/>
              <a:t>н</a:t>
            </a:r>
            <a:r>
              <a:rPr lang="ru-RU" sz="2400" dirty="0" smtClean="0"/>
              <a:t>(</a:t>
            </a:r>
            <a:r>
              <a:rPr lang="ru-RU" sz="2400" dirty="0" err="1" smtClean="0"/>
              <a:t>ый</a:t>
            </a:r>
            <a:r>
              <a:rPr lang="ru-RU" sz="2400" dirty="0" smtClean="0"/>
              <a:t>)</a:t>
            </a:r>
          </a:p>
          <a:p>
            <a:r>
              <a:rPr lang="ru-RU" sz="2400" b="1" dirty="0" smtClean="0"/>
              <a:t>наречия</a:t>
            </a:r>
            <a:r>
              <a:rPr lang="ru-RU" sz="2400" dirty="0" smtClean="0"/>
              <a:t>: </a:t>
            </a:r>
            <a:r>
              <a:rPr lang="ru-RU" sz="2400" dirty="0" err="1" smtClean="0"/>
              <a:t>честн-</a:t>
            </a:r>
            <a:r>
              <a:rPr lang="ru-RU" sz="2400" b="1" dirty="0" err="1" smtClean="0"/>
              <a:t>о</a:t>
            </a:r>
            <a:r>
              <a:rPr lang="ru-RU" sz="2400" b="1" dirty="0" smtClean="0"/>
              <a:t>,  по</a:t>
            </a:r>
            <a:r>
              <a:rPr lang="ru-RU" sz="2400" dirty="0" smtClean="0"/>
              <a:t>- </a:t>
            </a:r>
            <a:r>
              <a:rPr lang="ru-RU" sz="2400" dirty="0" err="1" smtClean="0"/>
              <a:t>честн-</a:t>
            </a:r>
            <a:r>
              <a:rPr lang="ru-RU" sz="2400" b="1" dirty="0" err="1" smtClean="0"/>
              <a:t>ому</a:t>
            </a:r>
            <a:r>
              <a:rPr lang="ru-RU" sz="2400" b="1" dirty="0" smtClean="0"/>
              <a:t>,  </a:t>
            </a:r>
            <a:r>
              <a:rPr lang="ru-RU" sz="2400" dirty="0" err="1" smtClean="0"/>
              <a:t>бесчестн</a:t>
            </a:r>
            <a:r>
              <a:rPr lang="ru-RU" sz="2400" b="1" dirty="0" smtClean="0"/>
              <a:t> –о</a:t>
            </a:r>
            <a:endParaRPr lang="ru-RU" sz="2400" dirty="0" smtClean="0"/>
          </a:p>
          <a:p>
            <a:r>
              <a:rPr lang="ru-RU" sz="2400" b="1" dirty="0" smtClean="0"/>
              <a:t>глаголы: </a:t>
            </a:r>
            <a:r>
              <a:rPr lang="ru-RU" sz="2400" dirty="0" err="1" smtClean="0"/>
              <a:t>чест</a:t>
            </a:r>
            <a:r>
              <a:rPr lang="ru-RU" sz="2400" b="1" dirty="0" err="1" smtClean="0"/>
              <a:t>-вова-</a:t>
            </a:r>
            <a:r>
              <a:rPr lang="ru-RU" sz="2400" dirty="0" err="1" smtClean="0"/>
              <a:t>ть</a:t>
            </a:r>
            <a:r>
              <a:rPr lang="ru-RU" sz="2400" dirty="0" smtClean="0"/>
              <a:t>, </a:t>
            </a:r>
            <a:r>
              <a:rPr lang="ru-RU" sz="2400" b="1" dirty="0" smtClean="0"/>
              <a:t>по</a:t>
            </a:r>
            <a:r>
              <a:rPr lang="ru-RU" sz="2400" dirty="0" smtClean="0"/>
              <a:t>- чествовать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ЧЕСТЬ </a:t>
            </a:r>
            <a:endParaRPr lang="ru-RU" sz="2400" dirty="0" smtClean="0"/>
          </a:p>
          <a:p>
            <a:r>
              <a:rPr lang="ru-RU" sz="2400" dirty="0" smtClean="0"/>
              <a:t>1. См. репутация</a:t>
            </a:r>
          </a:p>
          <a:p>
            <a:r>
              <a:rPr lang="ru-RU" sz="2400" dirty="0" smtClean="0"/>
              <a:t>2. см. почёт</a:t>
            </a:r>
          </a:p>
          <a:p>
            <a:r>
              <a:rPr lang="ru-RU" sz="2400" dirty="0" smtClean="0"/>
              <a:t>3. см. невинность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r>
              <a:rPr lang="ru-RU" sz="2400" b="1" dirty="0" smtClean="0"/>
              <a:t>ЧЕСТНЫЙ</a:t>
            </a:r>
            <a:endParaRPr lang="ru-RU" sz="2400" dirty="0" smtClean="0"/>
          </a:p>
          <a:p>
            <a:r>
              <a:rPr lang="ru-RU" sz="2400" dirty="0" smtClean="0"/>
              <a:t>1.Порядочный, добропорядочный, чистоплотный, кристальной честности</a:t>
            </a:r>
          </a:p>
          <a:p>
            <a:r>
              <a:rPr lang="ru-RU" sz="2400" dirty="0" smtClean="0"/>
              <a:t>2. См. добросовестный</a:t>
            </a:r>
          </a:p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Родственные слова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бесчестие</a:t>
            </a:r>
            <a:endParaRPr lang="ru-RU" dirty="0" smtClean="0"/>
          </a:p>
          <a:p>
            <a:pPr lvl="0"/>
            <a:r>
              <a:rPr lang="ru-RU" dirty="0" smtClean="0"/>
              <a:t>позор</a:t>
            </a:r>
          </a:p>
          <a:p>
            <a:pPr lvl="0"/>
            <a:r>
              <a:rPr lang="ru-RU" dirty="0" smtClean="0"/>
              <a:t>бесславие</a:t>
            </a:r>
          </a:p>
          <a:p>
            <a:pPr lvl="0"/>
            <a:r>
              <a:rPr lang="ru-RU" dirty="0" smtClean="0"/>
              <a:t>поругание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Словарь антонимов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Честность</a:t>
            </a:r>
          </a:p>
          <a:p>
            <a:pPr>
              <a:buNone/>
            </a:pPr>
            <a:r>
              <a:rPr lang="ru-RU" sz="2000" dirty="0" smtClean="0"/>
              <a:t>Честь чести и на слово верит.</a:t>
            </a:r>
          </a:p>
          <a:p>
            <a:pPr>
              <a:buNone/>
            </a:pPr>
            <a:r>
              <a:rPr lang="ru-RU" sz="2000" dirty="0" smtClean="0"/>
              <a:t>Честь тверда, в слове стойка.</a:t>
            </a:r>
          </a:p>
          <a:p>
            <a:pPr>
              <a:buNone/>
            </a:pPr>
            <a:r>
              <a:rPr lang="ru-RU" sz="2000" dirty="0" smtClean="0"/>
              <a:t> Где честь, там и правда.</a:t>
            </a:r>
          </a:p>
          <a:p>
            <a:pPr>
              <a:buNone/>
            </a:pPr>
            <a:r>
              <a:rPr lang="ru-RU" sz="2000" dirty="0" smtClean="0"/>
              <a:t>Честному мужу честен и поклон.</a:t>
            </a:r>
          </a:p>
          <a:p>
            <a:pPr>
              <a:buNone/>
            </a:pPr>
            <a:r>
              <a:rPr lang="ru-RU" sz="2000" dirty="0" smtClean="0"/>
              <a:t> Честные глаза в бок не глядят.</a:t>
            </a:r>
          </a:p>
          <a:p>
            <a:pPr>
              <a:buNone/>
            </a:pPr>
            <a:r>
              <a:rPr lang="ru-RU" sz="2800" i="1" dirty="0" smtClean="0"/>
              <a:t> Умственные способности </a:t>
            </a:r>
            <a:r>
              <a:rPr lang="ru-RU" sz="2800" i="1" dirty="0" smtClean="0"/>
              <a:t>человека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Где честь, там и разум.</a:t>
            </a:r>
          </a:p>
          <a:p>
            <a:pPr>
              <a:buNone/>
            </a:pPr>
            <a:r>
              <a:rPr lang="ru-RU" sz="2000" dirty="0" smtClean="0"/>
              <a:t> Честь ум рождает, а бесчестье и последний отымает. </a:t>
            </a:r>
          </a:p>
          <a:p>
            <a:pPr>
              <a:buNone/>
            </a:pPr>
            <a:r>
              <a:rPr lang="ru-RU" sz="2000" dirty="0" smtClean="0"/>
              <a:t>Честь ум рождает, а безвременье последнего лишает. </a:t>
            </a:r>
          </a:p>
          <a:p>
            <a:pPr>
              <a:buNone/>
            </a:pPr>
            <a:r>
              <a:rPr lang="ru-RU" sz="2000" dirty="0" smtClean="0"/>
              <a:t>Честь головой </a:t>
            </a:r>
            <a:r>
              <a:rPr lang="ru-RU" sz="2000" dirty="0" smtClean="0"/>
              <a:t>оберегают.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Слово «честь » в пословицах и поговорках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Трудолюбие, ответственное отношение к своему делу</a:t>
            </a:r>
          </a:p>
          <a:p>
            <a:pPr>
              <a:buNone/>
            </a:pPr>
            <a:r>
              <a:rPr lang="ru-RU" sz="2000" dirty="0" smtClean="0"/>
              <a:t>Живи своим умом, а честь расти трудом.</a:t>
            </a:r>
          </a:p>
          <a:p>
            <a:pPr>
              <a:buNone/>
            </a:pPr>
            <a:r>
              <a:rPr lang="ru-RU" sz="2000" dirty="0" smtClean="0"/>
              <a:t> Честь ценят не по словам, а по делам.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800" i="1" dirty="0" smtClean="0"/>
              <a:t>Проявление солдатской доблести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У кого честь верная, у того и служба </a:t>
            </a:r>
            <a:r>
              <a:rPr lang="ru-RU" sz="2000" dirty="0" smtClean="0"/>
              <a:t>примерная.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Убить человека – преступление, разбить противника – </a:t>
            </a:r>
            <a:r>
              <a:rPr lang="ru-RU" sz="2000" dirty="0" smtClean="0"/>
              <a:t>честь.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Шпиона проворонишь, свою честь </a:t>
            </a:r>
            <a:r>
              <a:rPr lang="ru-RU" sz="2000" dirty="0" smtClean="0"/>
              <a:t>уронишь.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Сберечь знамя – сохранить честь</a:t>
            </a:r>
            <a:r>
              <a:rPr lang="ru-RU" sz="2000" i="1" dirty="0" smtClean="0"/>
              <a:t>. 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/>
              <a:t>Скромность», умеренность, </a:t>
            </a:r>
            <a:r>
              <a:rPr lang="ru-RU" i="1" dirty="0" smtClean="0"/>
              <a:t>мера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Пора и честь знать!</a:t>
            </a:r>
          </a:p>
          <a:p>
            <a:pPr>
              <a:buNone/>
            </a:pPr>
            <a:r>
              <a:rPr lang="ru-RU" sz="2000" dirty="0" smtClean="0"/>
              <a:t>Знай солдат честь: погрелся, да и вон!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800" i="1" dirty="0" smtClean="0"/>
              <a:t>Ограничение себя в поиске каких-либо </a:t>
            </a:r>
            <a:r>
              <a:rPr lang="ru-RU" sz="2800" i="1" dirty="0" smtClean="0"/>
              <a:t>благ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Жить живи, да честь знай: чужого века не </a:t>
            </a:r>
            <a:r>
              <a:rPr lang="ru-RU" sz="2000" dirty="0" smtClean="0"/>
              <a:t>заедай.</a:t>
            </a:r>
            <a:endParaRPr lang="ru-RU" sz="2000" dirty="0" smtClean="0"/>
          </a:p>
          <a:p>
            <a:pPr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Доверие, привязанность, общность интересов</a:t>
            </a:r>
          </a:p>
          <a:p>
            <a:pPr>
              <a:buNone/>
            </a:pPr>
            <a:r>
              <a:rPr lang="ru-RU" sz="2000" dirty="0" smtClean="0"/>
              <a:t>Надежна та дружба, которую поддерживает честь.</a:t>
            </a:r>
          </a:p>
          <a:p>
            <a:pPr>
              <a:buNone/>
            </a:pPr>
            <a:r>
              <a:rPr lang="ru-RU" sz="2000" dirty="0" smtClean="0"/>
              <a:t>Дружба крепка не лестью, а правдой и честью.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Жизнь без чести – смерть или серьезная травма с честью</a:t>
            </a:r>
          </a:p>
          <a:p>
            <a:pPr>
              <a:buNone/>
            </a:pPr>
            <a:r>
              <a:rPr lang="ru-RU" sz="2000" dirty="0" smtClean="0"/>
              <a:t>Смерть лучше бесчестья. </a:t>
            </a:r>
          </a:p>
          <a:p>
            <a:pPr>
              <a:buNone/>
            </a:pPr>
            <a:r>
              <a:rPr lang="ru-RU" sz="2000" dirty="0" smtClean="0"/>
              <a:t>Бесчестье хуже (тяжелее) смерти. </a:t>
            </a:r>
          </a:p>
          <a:p>
            <a:pPr>
              <a:buNone/>
            </a:pPr>
            <a:r>
              <a:rPr lang="ru-RU" sz="2000" dirty="0" smtClean="0"/>
              <a:t>Лучше смерть, нежели </a:t>
            </a:r>
            <a:r>
              <a:rPr lang="ru-RU" sz="2000" dirty="0" smtClean="0"/>
              <a:t>позор.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Лучше умереть с честью, чем жить с </a:t>
            </a:r>
            <a:r>
              <a:rPr lang="ru-RU" sz="2000" dirty="0" smtClean="0"/>
              <a:t>позором.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Чем сломать свою честь, лучше сломать свою </a:t>
            </a:r>
            <a:r>
              <a:rPr lang="ru-RU" sz="2000" dirty="0" smtClean="0"/>
              <a:t>кость.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Хоть плетьми высеки, только чести не лишай.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800" i="1" dirty="0" smtClean="0"/>
              <a:t>Человека неумного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Дадут </a:t>
            </a:r>
            <a:r>
              <a:rPr lang="ru-RU" sz="2000" dirty="0" err="1" smtClean="0"/>
              <a:t>дураку</a:t>
            </a:r>
            <a:r>
              <a:rPr lang="ru-RU" sz="2000" dirty="0" smtClean="0"/>
              <a:t> честь, так не знает, где и сесть.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err="1" smtClean="0"/>
              <a:t>Дураку</a:t>
            </a:r>
            <a:r>
              <a:rPr lang="ru-RU" sz="2000" dirty="0" smtClean="0"/>
              <a:t> мука, а умному честь. </a:t>
            </a:r>
          </a:p>
          <a:p>
            <a:pPr>
              <a:buNone/>
            </a:pPr>
            <a:r>
              <a:rPr lang="ru-RU" sz="2000" dirty="0" smtClean="0"/>
              <a:t>На </a:t>
            </a:r>
            <a:r>
              <a:rPr lang="ru-RU" sz="2000" dirty="0" err="1" smtClean="0"/>
              <a:t>дурака</a:t>
            </a:r>
            <a:r>
              <a:rPr lang="ru-RU" sz="2000" dirty="0" smtClean="0"/>
              <a:t> чести не напасешься.</a:t>
            </a:r>
          </a:p>
          <a:p>
            <a:pPr>
              <a:buNone/>
            </a:pPr>
            <a:r>
              <a:rPr lang="ru-RU" sz="2000" dirty="0" smtClean="0"/>
              <a:t>Пришла честь – сумей её </a:t>
            </a:r>
            <a:r>
              <a:rPr lang="ru-RU" sz="2000" dirty="0" err="1" smtClean="0"/>
              <a:t>снесть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Припала было честь, да не умел её </a:t>
            </a:r>
            <a:r>
              <a:rPr lang="ru-RU" sz="2000" dirty="0" err="1" smtClean="0"/>
              <a:t>снесть</a:t>
            </a:r>
            <a:r>
              <a:rPr lang="ru-RU" sz="2000" dirty="0" smtClean="0"/>
              <a:t>! </a:t>
            </a:r>
          </a:p>
          <a:p>
            <a:pPr>
              <a:buNone/>
            </a:pPr>
            <a:r>
              <a:rPr lang="ru-RU" sz="2000" dirty="0" smtClean="0"/>
              <a:t> Обыденная честь (т.е. на один день), да и ту не умел </a:t>
            </a:r>
            <a:r>
              <a:rPr lang="ru-RU" sz="2000" dirty="0" err="1" smtClean="0"/>
              <a:t>снесть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Без меры потребляющий спиртные напитки</a:t>
            </a:r>
          </a:p>
          <a:p>
            <a:pPr>
              <a:buNone/>
            </a:pPr>
            <a:r>
              <a:rPr lang="ru-RU" sz="2000" dirty="0" smtClean="0"/>
              <a:t>Со хмелиной спознаться – с честью расстаться.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400" i="1" dirty="0" smtClean="0"/>
              <a:t>Человек, не соответствующий высоким представлениям о чести, должен быть </a:t>
            </a:r>
            <a:r>
              <a:rPr lang="ru-RU" sz="2400" i="1" dirty="0" smtClean="0"/>
              <a:t>наказан</a:t>
            </a:r>
            <a:endParaRPr lang="ru-RU" sz="2400" i="1" dirty="0" smtClean="0"/>
          </a:p>
          <a:p>
            <a:pPr>
              <a:buNone/>
            </a:pPr>
            <a:r>
              <a:rPr lang="ru-RU" sz="2000" dirty="0" smtClean="0"/>
              <a:t>Кого честь не берёт, того палка проймет.</a:t>
            </a:r>
          </a:p>
          <a:p>
            <a:pPr>
              <a:buNone/>
            </a:pPr>
            <a:r>
              <a:rPr lang="ru-RU" sz="2000" dirty="0" smtClean="0"/>
              <a:t> Не знаешь чести – так палок двести.</a:t>
            </a:r>
          </a:p>
          <a:p>
            <a:pPr>
              <a:buNone/>
            </a:pPr>
            <a:r>
              <a:rPr lang="ru-RU" i="1" dirty="0" smtClean="0"/>
              <a:t>Свинья</a:t>
            </a:r>
          </a:p>
          <a:p>
            <a:pPr>
              <a:buNone/>
            </a:pPr>
            <a:r>
              <a:rPr lang="ru-RU" sz="2000" dirty="0" smtClean="0"/>
              <a:t>Свинья не знает чести.</a:t>
            </a:r>
          </a:p>
          <a:p>
            <a:pPr>
              <a:buNone/>
            </a:pPr>
            <a:r>
              <a:rPr lang="ru-RU" sz="2000" dirty="0" smtClean="0"/>
              <a:t> Одна честь свинье: помои.</a:t>
            </a:r>
          </a:p>
          <a:p>
            <a:pPr>
              <a:buNone/>
            </a:pPr>
            <a:r>
              <a:rPr lang="ru-RU" sz="2000" dirty="0" smtClean="0"/>
              <a:t>Свинье в огороде одна честь: полено. </a:t>
            </a:r>
          </a:p>
          <a:p>
            <a:pPr>
              <a:buNone/>
            </a:pPr>
            <a:r>
              <a:rPr lang="ru-RU" sz="2000" dirty="0" smtClean="0"/>
              <a:t>Посади свинью за стол, она и ноги на стол.</a:t>
            </a:r>
          </a:p>
          <a:p>
            <a:pPr>
              <a:buNone/>
            </a:pPr>
            <a:r>
              <a:rPr lang="ru-RU" sz="2000" dirty="0" smtClean="0"/>
              <a:t> Свинья грязь везде (всегда) найдет</a:t>
            </a:r>
            <a:r>
              <a:rPr lang="ru-RU" sz="2000" i="1" dirty="0" smtClean="0"/>
              <a:t>.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Гостеприимство</a:t>
            </a:r>
          </a:p>
          <a:p>
            <a:pPr>
              <a:buNone/>
            </a:pPr>
            <a:r>
              <a:rPr lang="ru-RU" sz="2000" dirty="0" smtClean="0"/>
              <a:t> Гостю почёт – хозяину честь; </a:t>
            </a:r>
          </a:p>
          <a:p>
            <a:pPr>
              <a:buNone/>
            </a:pPr>
            <a:r>
              <a:rPr lang="ru-RU" sz="2000" dirty="0" smtClean="0"/>
              <a:t>Честь гостю приложена, а убытку Бог избавил;</a:t>
            </a:r>
          </a:p>
          <a:p>
            <a:pPr>
              <a:buNone/>
            </a:pPr>
            <a:r>
              <a:rPr lang="ru-RU" sz="2000" dirty="0" smtClean="0"/>
              <a:t>Честью величать, так на пороге встречать; </a:t>
            </a:r>
          </a:p>
          <a:p>
            <a:pPr>
              <a:buNone/>
            </a:pPr>
            <a:r>
              <a:rPr lang="ru-RU" sz="2000" dirty="0" smtClean="0"/>
              <a:t>Встречай гостя не с лестью, а с честью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800" i="1" dirty="0" smtClean="0"/>
              <a:t>Устойчивые  этикетные  речевые формулы приветствия, обращения, прощания</a:t>
            </a:r>
          </a:p>
          <a:p>
            <a:pPr>
              <a:buNone/>
            </a:pPr>
            <a:r>
              <a:rPr lang="ru-RU" sz="2000" dirty="0" smtClean="0"/>
              <a:t>Ваша честь!</a:t>
            </a:r>
          </a:p>
          <a:p>
            <a:pPr>
              <a:buNone/>
            </a:pPr>
            <a:r>
              <a:rPr lang="ru-RU" sz="2000" dirty="0" smtClean="0"/>
              <a:t>Честь имею!</a:t>
            </a:r>
          </a:p>
          <a:p>
            <a:pPr>
              <a:buNone/>
            </a:pPr>
            <a:r>
              <a:rPr lang="ru-RU" sz="2000" dirty="0" smtClean="0"/>
              <a:t>Честь  имею  кланяться!</a:t>
            </a:r>
          </a:p>
          <a:p>
            <a:pPr>
              <a:buNone/>
            </a:pPr>
            <a:r>
              <a:rPr lang="ru-RU" sz="2000" dirty="0" smtClean="0"/>
              <a:t>Честное слово!</a:t>
            </a:r>
          </a:p>
          <a:p>
            <a:pPr>
              <a:buNone/>
            </a:pPr>
            <a:r>
              <a:rPr lang="ru-RU" sz="2000" dirty="0" smtClean="0"/>
              <a:t>Честное благородное слово!</a:t>
            </a:r>
          </a:p>
          <a:p>
            <a:pPr>
              <a:buNone/>
            </a:pPr>
            <a:r>
              <a:rPr lang="ru-RU" sz="2000" dirty="0" smtClean="0"/>
              <a:t>Честное пионерское! </a:t>
            </a:r>
          </a:p>
          <a:p>
            <a:pPr>
              <a:buNone/>
            </a:pPr>
            <a:r>
              <a:rPr lang="ru-RU" sz="2000" dirty="0" smtClean="0"/>
              <a:t>Честное комсомольское!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/>
          <a:lstStyle/>
          <a:p>
            <a:r>
              <a:rPr lang="ru-RU" b="1" dirty="0" smtClean="0"/>
              <a:t>Честное благородное слово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Честь имею  кланяться</a:t>
            </a:r>
            <a:r>
              <a:rPr lang="ru-RU" dirty="0" smtClean="0"/>
              <a:t>! </a:t>
            </a:r>
          </a:p>
          <a:p>
            <a:r>
              <a:rPr lang="ru-RU" b="1" dirty="0" smtClean="0"/>
              <a:t>Честь честью </a:t>
            </a:r>
          </a:p>
          <a:p>
            <a:r>
              <a:rPr lang="ru-RU" b="1" dirty="0" smtClean="0"/>
              <a:t>Честное слово</a:t>
            </a:r>
          </a:p>
          <a:p>
            <a:r>
              <a:rPr lang="ru-RU" b="1" dirty="0" smtClean="0"/>
              <a:t>Честь мундира</a:t>
            </a:r>
          </a:p>
          <a:p>
            <a:r>
              <a:rPr lang="ru-RU" b="1" dirty="0" smtClean="0"/>
              <a:t>Честно говоря</a:t>
            </a:r>
          </a:p>
          <a:p>
            <a:r>
              <a:rPr lang="ru-RU" b="1" dirty="0" smtClean="0"/>
              <a:t>Честь и место</a:t>
            </a:r>
          </a:p>
          <a:p>
            <a:r>
              <a:rPr lang="ru-RU" b="1" dirty="0" smtClean="0"/>
              <a:t>Честь по чести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Слово «честь » во  фразеологизмах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Объектом исследования</a:t>
            </a:r>
            <a:r>
              <a:rPr lang="ru-RU" dirty="0" smtClean="0"/>
              <a:t>     работы является  слово «честь» </a:t>
            </a:r>
          </a:p>
          <a:p>
            <a:r>
              <a:rPr lang="ru-RU" b="1" dirty="0" smtClean="0"/>
              <a:t>Предметом исследования</a:t>
            </a:r>
            <a:r>
              <a:rPr lang="ru-RU" dirty="0" smtClean="0"/>
              <a:t> – пословицы, поговорки, словари русского языка</a:t>
            </a:r>
          </a:p>
          <a:p>
            <a:r>
              <a:rPr lang="ru-RU" b="1" dirty="0" smtClean="0"/>
              <a:t> Гипотеза  исследования</a:t>
            </a:r>
            <a:r>
              <a:rPr lang="ru-RU" dirty="0" smtClean="0"/>
              <a:t> – слово « честь  » и его производные нашли своё отражение в языке и культуре народа. Это слово отражает нравственные ценности русского народа.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Введение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Результаты анкетирования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Используете ли вы в своей речи слово «честь»?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Назовите качество, противоположное чести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301038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Кого вы представляете, когда слышите слово «честь»?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1. Слово « честь  » нашло своё отражение в различных словарях русского языка. Данное слово является  многозначным на протяжении всего времени  (начиная с XVIII века). Количество значений колеблется от 3 до 5.  Во всех представленных словарях отражено значение ‘</a:t>
            </a:r>
            <a:r>
              <a:rPr lang="ru-RU" sz="1600" i="1" dirty="0" smtClean="0"/>
              <a:t>почтение, уважение’</a:t>
            </a:r>
            <a:r>
              <a:rPr lang="ru-RU" sz="1600" dirty="0" smtClean="0"/>
              <a:t>. Таким образом,  при описании понятия «честь» представление об особом почтительном отношении к кому-либо остается значимым ,но на его основе появляются новые значения.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2. В фольклоре к слову "честь " особое отношение. Пословицы и загадки русского народа отражают традицию изображения уважаемых людей: судя по пословицам  и поговоркам,  неодинаково оцениваются люди, занимающие низкое социальное положение в обществе. 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3. Результаты анкетирования говорят о том,  что  многие ребята не  знают  значение  данного  слова, поэтому  не  употребляют  его  в  своей  речи, и  с этим  словом у  них  ассоциируются  только  военные.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Заключение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1.Александрова З. Е. Словарь  синонимов  русского  языка. Издательство «Русский  язык» , М., 1975</a:t>
            </a:r>
          </a:p>
          <a:p>
            <a:r>
              <a:rPr lang="ru-RU" dirty="0" smtClean="0"/>
              <a:t>2. Даль В.И. Пословицы русского народа [Электронный ресурс] / В.И. Даль. – Режим доступа: </a:t>
            </a:r>
            <a:r>
              <a:rPr lang="ru-RU" u="sng" dirty="0" smtClean="0">
                <a:hlinkClick r:id="rId2"/>
              </a:rPr>
              <a:t>http://dic.academic.ru/contents.nsf/dahl_proverbs/</a:t>
            </a:r>
            <a:endParaRPr lang="ru-RU" dirty="0" smtClean="0"/>
          </a:p>
          <a:p>
            <a:r>
              <a:rPr lang="ru-RU" dirty="0" smtClean="0"/>
              <a:t>3. Даль В.И. Толковый словарь живого великорусского языка: в 4 т. Т. 4. – М.: ОЛМА </a:t>
            </a:r>
            <a:r>
              <a:rPr lang="ru-RU" dirty="0" err="1" smtClean="0"/>
              <a:t>Медиа</a:t>
            </a:r>
            <a:r>
              <a:rPr lang="ru-RU" dirty="0" smtClean="0"/>
              <a:t> Групп, 2007. – 576 с.  </a:t>
            </a:r>
          </a:p>
          <a:p>
            <a:r>
              <a:rPr lang="ru-RU" dirty="0" smtClean="0"/>
              <a:t>4. Львов М.Р.  Словарь  антонимов русского  языка. М., Издательство «Русский  язык», 1978г.</a:t>
            </a:r>
          </a:p>
          <a:p>
            <a:r>
              <a:rPr lang="ru-RU" dirty="0" smtClean="0"/>
              <a:t>5.  Ожегов С. И. Толковый словарь русского языка: 80000 слов и </a:t>
            </a:r>
            <a:r>
              <a:rPr lang="ru-RU" dirty="0" err="1" smtClean="0"/>
              <a:t>фразеол</a:t>
            </a:r>
            <a:r>
              <a:rPr lang="ru-RU" dirty="0" smtClean="0"/>
              <a:t>. выражений / С. И. Ожегов, Н. Ю. Шведова; Рос. акад. наук, </a:t>
            </a:r>
            <a:r>
              <a:rPr lang="ru-RU" dirty="0" err="1" smtClean="0"/>
              <a:t>Ин-т</a:t>
            </a:r>
            <a:r>
              <a:rPr lang="ru-RU" dirty="0" smtClean="0"/>
              <a:t> рус. яз. им. В.В. Виноградова. – 4-е изд., доп. – М.: [ИТИ Технологии], 2006. – 944 с.</a:t>
            </a:r>
          </a:p>
          <a:p>
            <a:r>
              <a:rPr lang="ru-RU" dirty="0" smtClean="0"/>
              <a:t>6. Полный церковно-славянский словарь: (Со внесением в него важнейших </a:t>
            </a:r>
            <a:r>
              <a:rPr lang="ru-RU" dirty="0" err="1" smtClean="0"/>
              <a:t>древн</a:t>
            </a:r>
            <a:r>
              <a:rPr lang="ru-RU" dirty="0" smtClean="0"/>
              <a:t>. -рус. слов и выражений): Около 30000 слов / сост. священник Г. Дьяченко // </a:t>
            </a:r>
            <a:r>
              <a:rPr lang="ru-RU" dirty="0" err="1" smtClean="0"/>
              <a:t>Репр</a:t>
            </a:r>
            <a:r>
              <a:rPr lang="ru-RU" dirty="0" smtClean="0"/>
              <a:t>. </a:t>
            </a:r>
            <a:r>
              <a:rPr lang="ru-RU" dirty="0" err="1" smtClean="0"/>
              <a:t>воспроизв</a:t>
            </a:r>
            <a:r>
              <a:rPr lang="ru-RU" dirty="0" smtClean="0"/>
              <a:t>. изд. 1900 г. – М.: </a:t>
            </a:r>
            <a:r>
              <a:rPr lang="ru-RU" dirty="0" err="1" smtClean="0"/>
              <a:t>Моск</a:t>
            </a:r>
            <a:r>
              <a:rPr lang="ru-RU" dirty="0" smtClean="0"/>
              <a:t>. патриархат: Посад, 1993. – 1120 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Список </a:t>
            </a:r>
            <a:r>
              <a:rPr lang="ru-RU" sz="3600" dirty="0" smtClean="0"/>
              <a:t>использованной  литературы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7. Словарь современного русского литературного языка. Т. 17, Х - Я / АН СССР, </a:t>
            </a:r>
            <a:r>
              <a:rPr lang="ru-RU" dirty="0" err="1" smtClean="0"/>
              <a:t>Ин-т</a:t>
            </a:r>
            <a:r>
              <a:rPr lang="ru-RU" dirty="0" smtClean="0"/>
              <a:t> рус. яз. / ред. Л. С. Ковтун, В. П. Петушков. – М.; Л.: Наука, 1965. – 2126 с.</a:t>
            </a:r>
          </a:p>
          <a:p>
            <a:r>
              <a:rPr lang="ru-RU" dirty="0" smtClean="0"/>
              <a:t>8. Тихонов А. Н. школьный  словообразовательный словарь  русского  языка.- М.: Цитадель, 2002.- 576с.</a:t>
            </a:r>
          </a:p>
          <a:p>
            <a:r>
              <a:rPr lang="ru-RU" dirty="0" smtClean="0"/>
              <a:t>9. Ушаков Д. Н. Большой толковый словарь современного русского языка / Д. Н. Ушаков. – М., 2000. – 1500 с.</a:t>
            </a:r>
          </a:p>
          <a:p>
            <a:r>
              <a:rPr lang="ru-RU" dirty="0" smtClean="0"/>
              <a:t>10.</a:t>
            </a:r>
            <a:r>
              <a:rPr lang="ru-RU" b="1" dirty="0" smtClean="0"/>
              <a:t> </a:t>
            </a:r>
            <a:r>
              <a:rPr lang="ru-RU" dirty="0" smtClean="0"/>
              <a:t>Фасмер М. Этимологический словарь русского языка: В 4 т. Т. 4, Т-Ящур / М. Фасмер; Пер. с нем. и доп. О. Н. Трубачева. – 4-е изд., стереотип. – М.: </a:t>
            </a:r>
            <a:r>
              <a:rPr lang="ru-RU" dirty="0" err="1" smtClean="0"/>
              <a:t>Астрель</a:t>
            </a:r>
            <a:r>
              <a:rPr lang="ru-RU" dirty="0" smtClean="0"/>
              <a:t>: </a:t>
            </a:r>
            <a:r>
              <a:rPr lang="ru-RU" dirty="0" err="1" smtClean="0"/>
              <a:t>Аст</a:t>
            </a:r>
            <a:r>
              <a:rPr lang="ru-RU" dirty="0" smtClean="0"/>
              <a:t>, 2003. – 864 с.</a:t>
            </a:r>
          </a:p>
          <a:p>
            <a:r>
              <a:rPr lang="ru-RU" dirty="0" smtClean="0"/>
              <a:t>11. Фразеологический словарь русского литературного языка конца XVIII - X</a:t>
            </a:r>
          </a:p>
          <a:p>
            <a:r>
              <a:rPr lang="ru-RU" dirty="0" smtClean="0"/>
              <a:t>в. / под ред. А. Федорова. – Наука. Сибирское отделение, 1991. – 614 с</a:t>
            </a:r>
          </a:p>
          <a:p>
            <a:r>
              <a:rPr lang="ru-RU" dirty="0" smtClean="0"/>
              <a:t>12. Шапошников А. К. Этимологический словарь современного русского языка / сост. А. К. Шапошников: в 2 т. Т.2. – М.: Флинта: Наука, 2010. – 576 с.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Цель проекта</a:t>
            </a:r>
            <a:r>
              <a:rPr lang="ru-RU" dirty="0" smtClean="0"/>
              <a:t>: составить энциклопедию  слова «честь », то есть рассмотреть употребление этого слова в различных словарях, пословицах, поговорках, фразеологизмах.   </a:t>
            </a:r>
          </a:p>
          <a:p>
            <a:r>
              <a:rPr lang="ru-RU" dirty="0" smtClean="0"/>
              <a:t>Исходя из поставленной цели, ставим  </a:t>
            </a:r>
            <a:r>
              <a:rPr lang="ru-RU" b="1" dirty="0" smtClean="0"/>
              <a:t>задачи:</a:t>
            </a:r>
            <a:r>
              <a:rPr lang="ru-RU" dirty="0" smtClean="0"/>
              <a:t> </a:t>
            </a:r>
          </a:p>
          <a:p>
            <a:r>
              <a:rPr lang="ru-RU" dirty="0" smtClean="0"/>
              <a:t> определить происхождение слова «честь»;</a:t>
            </a:r>
          </a:p>
          <a:p>
            <a:r>
              <a:rPr lang="ru-RU" dirty="0" smtClean="0"/>
              <a:t> исследовать различные словари на предмет наличия в них слова «честь » и его производных;</a:t>
            </a:r>
          </a:p>
          <a:p>
            <a:r>
              <a:rPr lang="ru-RU" dirty="0" smtClean="0"/>
              <a:t> проверить, как часто употребляется слово в пословицах, поговорках, фразеологизмах;</a:t>
            </a:r>
          </a:p>
          <a:p>
            <a:r>
              <a:rPr lang="ru-RU" dirty="0" smtClean="0"/>
              <a:t> собрать материал, изучив литературу.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61662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Методы исследования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а) статистический;</a:t>
            </a:r>
          </a:p>
          <a:p>
            <a:r>
              <a:rPr lang="ru-RU" dirty="0" smtClean="0"/>
              <a:t>б)  литературоведческий;</a:t>
            </a:r>
          </a:p>
          <a:p>
            <a:r>
              <a:rPr lang="ru-RU" dirty="0" smtClean="0"/>
              <a:t> в) анализ и синтез.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Новизна исследования</a:t>
            </a:r>
            <a:r>
              <a:rPr lang="ru-RU" dirty="0" smtClean="0"/>
              <a:t>  определяется тем, что обратились к столь привычному слову «честь  » и попытались рассмотреть его в разных аспектах.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Практическая  значимость</a:t>
            </a:r>
            <a:r>
              <a:rPr lang="ru-RU" dirty="0" smtClean="0"/>
              <a:t>  состоит  в  возможности  использовать данный  материал  для  проведения  семинарских  занятий. Думается, работа будет  представлять  интерес  для  учащихся младших и средних    классов.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797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«Этимологический словарь современного русского языка» А.К. Шапошникова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«Этимологический словарь русского языка» М. Фасмера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Этимология  слова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789039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Авторы </a:t>
            </a:r>
            <a:r>
              <a:rPr lang="ru-RU" dirty="0" smtClean="0"/>
              <a:t> </a:t>
            </a:r>
            <a:r>
              <a:rPr lang="ru-RU" dirty="0" smtClean="0"/>
              <a:t>этих словарей сходятся во мнении на происхождение изучаемого слова. По их данным, слово </a:t>
            </a:r>
            <a:r>
              <a:rPr lang="ru-RU" b="1" i="1" dirty="0" smtClean="0"/>
              <a:t>честь</a:t>
            </a:r>
            <a:r>
              <a:rPr lang="ru-RU" dirty="0" smtClean="0"/>
              <a:t> восходит к древнерусскому и старославянскому слову </a:t>
            </a:r>
            <a:r>
              <a:rPr lang="ru-RU" b="1" i="1" dirty="0" err="1" smtClean="0"/>
              <a:t>чьсть</a:t>
            </a:r>
            <a:r>
              <a:rPr lang="ru-RU" b="1" dirty="0" smtClean="0"/>
              <a:t>.</a:t>
            </a:r>
            <a:r>
              <a:rPr lang="ru-RU" dirty="0" smtClean="0"/>
              <a:t> Образовано от праславянского </a:t>
            </a:r>
            <a:r>
              <a:rPr lang="ru-RU" b="1" i="1" dirty="0" err="1" smtClean="0"/>
              <a:t>чьсть</a:t>
            </a:r>
            <a:r>
              <a:rPr lang="ru-RU" dirty="0" smtClean="0"/>
              <a:t>, производного с суффиксом </a:t>
            </a:r>
            <a:r>
              <a:rPr lang="ru-RU" i="1" dirty="0" smtClean="0"/>
              <a:t>-</a:t>
            </a:r>
            <a:r>
              <a:rPr lang="ru-RU" b="1" i="1" dirty="0" err="1" smtClean="0"/>
              <a:t>ть</a:t>
            </a:r>
            <a:r>
              <a:rPr lang="ru-RU" dirty="0" smtClean="0"/>
              <a:t> от основы </a:t>
            </a:r>
            <a:r>
              <a:rPr lang="ru-RU" b="1" i="1" dirty="0" err="1" smtClean="0"/>
              <a:t>чьт</a:t>
            </a:r>
            <a:r>
              <a:rPr lang="ru-RU" b="1" i="1" dirty="0" smtClean="0"/>
              <a:t>-</a:t>
            </a:r>
            <a:r>
              <a:rPr lang="ru-RU" dirty="0" smtClean="0"/>
              <a:t> в глаголе </a:t>
            </a:r>
            <a:r>
              <a:rPr lang="ru-RU" b="1" i="1" dirty="0" err="1" smtClean="0"/>
              <a:t>чьсти</a:t>
            </a:r>
            <a:r>
              <a:rPr lang="ru-RU" dirty="0" smtClean="0"/>
              <a:t>, этимологически тождественно глаголу </a:t>
            </a:r>
            <a:r>
              <a:rPr lang="ru-RU" b="1" dirty="0" err="1" smtClean="0"/>
              <a:t>чьсти</a:t>
            </a:r>
            <a:r>
              <a:rPr lang="ru-RU" b="1" dirty="0" smtClean="0"/>
              <a:t> </a:t>
            </a:r>
            <a:r>
              <a:rPr lang="ru-RU" dirty="0" smtClean="0"/>
              <a:t> в значении «почитать». В древнерусском языке </a:t>
            </a:r>
            <a:r>
              <a:rPr lang="ru-RU" b="1" dirty="0" err="1" smtClean="0"/>
              <a:t>чьстити</a:t>
            </a:r>
            <a:r>
              <a:rPr lang="ru-RU" b="1" dirty="0" smtClean="0"/>
              <a:t> – «чтить», «почитать», «любить», «поклоняться».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«Толковый словарь живого великорусского языка» В.И. Даля</a:t>
            </a:r>
          </a:p>
          <a:p>
            <a:pPr algn="just">
              <a:buNone/>
            </a:pPr>
            <a:r>
              <a:rPr lang="ru-RU" b="1" dirty="0" smtClean="0"/>
              <a:t> </a:t>
            </a:r>
            <a:r>
              <a:rPr lang="ru-RU" dirty="0" smtClean="0">
                <a:hlinkClick r:id="rId2"/>
              </a:rPr>
              <a:t>жен.</a:t>
            </a:r>
            <a:r>
              <a:rPr lang="ru-RU" dirty="0" smtClean="0"/>
              <a:t> внутреннее нравственное достоинство человека, доблесть, честность, благородство души и чистая совесть.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Условное, светское, житейское благородство, нередко ложное, мнимое.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Высокое званье, сан, чин, должность.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Лексическое значение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Цена и уважение. 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Помоществование</a:t>
            </a:r>
            <a:r>
              <a:rPr lang="ru-RU" dirty="0" smtClean="0"/>
              <a:t> и всякая услуга.</a:t>
            </a:r>
          </a:p>
          <a:p>
            <a:pPr>
              <a:buNone/>
            </a:pPr>
            <a:r>
              <a:rPr lang="ru-RU" dirty="0" smtClean="0"/>
              <a:t> 3. Особое попечение.</a:t>
            </a:r>
          </a:p>
          <a:p>
            <a:pPr>
              <a:buNone/>
            </a:pPr>
            <a:r>
              <a:rPr lang="ru-RU" dirty="0" smtClean="0"/>
              <a:t>4. Иногда значит богатство.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/>
              <a:t>Полный церковно- славянский словарь: (Со внесением в него важнейших </a:t>
            </a:r>
            <a:r>
              <a:rPr lang="ru-RU" sz="2400" dirty="0" err="1" smtClean="0"/>
              <a:t>древн.-рус</a:t>
            </a:r>
            <a:r>
              <a:rPr lang="ru-RU" sz="2400" dirty="0" smtClean="0"/>
              <a:t>. слов и выражений)»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ЧЕСТЬ</a:t>
            </a:r>
            <a:r>
              <a:rPr lang="ru-RU" dirty="0" smtClean="0"/>
              <a:t>, -и, о чести, в чести и в чести, жен.[   ,721  ]</a:t>
            </a:r>
          </a:p>
          <a:p>
            <a:pPr marL="624078" indent="-514350">
              <a:buNone/>
            </a:pPr>
            <a:r>
              <a:rPr lang="ru-RU" dirty="0" smtClean="0"/>
              <a:t>1. Достойные </a:t>
            </a:r>
            <a:r>
              <a:rPr lang="ru-RU" dirty="0" smtClean="0"/>
              <a:t>уважения и гордости моральные качества человека; его соответствующие принципы. </a:t>
            </a:r>
            <a:endParaRPr lang="ru-RU" i="1" dirty="0" smtClean="0"/>
          </a:p>
          <a:p>
            <a:pPr marL="624078" indent="-514350">
              <a:buAutoNum type="arabicPeriod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Хорошая, незапятнанная репутация, доброе и</a:t>
            </a:r>
          </a:p>
          <a:p>
            <a:pPr>
              <a:buNone/>
            </a:pPr>
            <a:r>
              <a:rPr lang="ru-RU" dirty="0" smtClean="0"/>
              <a:t>3. Целомудрие, девичья непорочность.</a:t>
            </a:r>
          </a:p>
          <a:p>
            <a:pPr>
              <a:buNone/>
            </a:pPr>
            <a:r>
              <a:rPr lang="ru-RU" dirty="0" smtClean="0"/>
              <a:t>4. Почёт, уважение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Толковый </a:t>
            </a:r>
            <a:r>
              <a:rPr lang="ru-RU" sz="3600" dirty="0" smtClean="0"/>
              <a:t>словарь русского языка </a:t>
            </a:r>
            <a:br>
              <a:rPr lang="ru-RU" sz="3600" dirty="0" smtClean="0"/>
            </a:br>
            <a:r>
              <a:rPr lang="ru-RU" sz="3600" dirty="0" err="1" smtClean="0"/>
              <a:t>п</a:t>
            </a:r>
            <a:r>
              <a:rPr lang="ru-RU" sz="3600" dirty="0" smtClean="0"/>
              <a:t>/</a:t>
            </a:r>
            <a:r>
              <a:rPr lang="ru-RU" sz="3600" dirty="0" err="1" smtClean="0"/>
              <a:t>р</a:t>
            </a:r>
            <a:r>
              <a:rPr lang="ru-RU" sz="3600" dirty="0" smtClean="0"/>
              <a:t> С.И.Ожегова и Н.Ю. Шведовой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Толковый словарь русского языка, </a:t>
            </a:r>
          </a:p>
          <a:p>
            <a:pPr algn="ctr">
              <a:buNone/>
            </a:pPr>
            <a:r>
              <a:rPr lang="ru-RU" b="1" dirty="0" err="1" smtClean="0"/>
              <a:t>п</a:t>
            </a:r>
            <a:r>
              <a:rPr lang="ru-RU" b="1" dirty="0" smtClean="0"/>
              <a:t>/</a:t>
            </a:r>
            <a:r>
              <a:rPr lang="ru-RU" b="1" dirty="0" err="1" smtClean="0"/>
              <a:t>р</a:t>
            </a:r>
            <a:r>
              <a:rPr lang="ru-RU" b="1" dirty="0" smtClean="0"/>
              <a:t>  Д.Н. Ушакова</a:t>
            </a:r>
          </a:p>
          <a:p>
            <a:pPr algn="ctr">
              <a:buNone/>
            </a:pPr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dirty="0" smtClean="0"/>
              <a:t>1.только ед. Моральное или социальное достоинство, то, что вызывает, поддерживает уважение (к самому себе или со стороны окружающих).</a:t>
            </a:r>
          </a:p>
          <a:p>
            <a:pPr>
              <a:buNone/>
            </a:pPr>
            <a:r>
              <a:rPr lang="ru-RU" dirty="0" smtClean="0"/>
              <a:t> || Целомудрие, непорочность (женщины; устар.).</a:t>
            </a:r>
          </a:p>
          <a:p>
            <a:r>
              <a:rPr lang="ru-RU" dirty="0" smtClean="0"/>
              <a:t> 2. только ед. Почёт, уважение </a:t>
            </a:r>
          </a:p>
          <a:p>
            <a:r>
              <a:rPr lang="ru-RU" dirty="0" smtClean="0"/>
              <a:t> 3. только мн. Почести, почетные звания, чины (устар.).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603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1837</Words>
  <Application>Microsoft Office PowerPoint</Application>
  <PresentationFormat>Экран (4:3)</PresentationFormat>
  <Paragraphs>201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  Энциклопедия  СЛОВА "ЧЕСТЬ" </vt:lpstr>
      <vt:lpstr>  Введение   </vt:lpstr>
      <vt:lpstr>Слайд 3</vt:lpstr>
      <vt:lpstr> </vt:lpstr>
      <vt:lpstr> Этимология  слова </vt:lpstr>
      <vt:lpstr> Лексическое значение </vt:lpstr>
      <vt:lpstr>Полный церковно- славянский словарь: (Со внесением в него важнейших древн.-рус. слов и выражений)» </vt:lpstr>
      <vt:lpstr> Толковый словарь русского языка  п/р С.И.Ожегова и Н.Ю. Шведовой  </vt:lpstr>
      <vt:lpstr>Слайд 9</vt:lpstr>
      <vt:lpstr>Словарь современного русского литературного языка </vt:lpstr>
      <vt:lpstr> Родственные слова </vt:lpstr>
      <vt:lpstr>Словарь антонимов</vt:lpstr>
      <vt:lpstr> Слово «честь » в пословицах и поговорках </vt:lpstr>
      <vt:lpstr>Слайд 14</vt:lpstr>
      <vt:lpstr>Слайд 15</vt:lpstr>
      <vt:lpstr>Слайд 16</vt:lpstr>
      <vt:lpstr>Слайд 17</vt:lpstr>
      <vt:lpstr>Слайд 18</vt:lpstr>
      <vt:lpstr> Слово «честь » во  фразеологизмах </vt:lpstr>
      <vt:lpstr> Результаты анкетирования </vt:lpstr>
      <vt:lpstr>Используете ли вы в своей речи слово «честь»?</vt:lpstr>
      <vt:lpstr>Назовите качество, противоположное чести</vt:lpstr>
      <vt:lpstr>Кого вы представляете, когда слышите слово «честь»?</vt:lpstr>
      <vt:lpstr> Заключение </vt:lpstr>
      <vt:lpstr>   Список использованной  литературы   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Энциклопедия  СЛОВА "ЧЕСТЬ" </dc:title>
  <dc:creator>Admin</dc:creator>
  <cp:lastModifiedBy>HP</cp:lastModifiedBy>
  <cp:revision>32</cp:revision>
  <dcterms:created xsi:type="dcterms:W3CDTF">2017-05-03T06:54:37Z</dcterms:created>
  <dcterms:modified xsi:type="dcterms:W3CDTF">2017-05-11T09:47:32Z</dcterms:modified>
</cp:coreProperties>
</file>